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8bbea5859_0_3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g2c8bbea5859_0_37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8bbea5859_0_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g2c8bbea5859_0_56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8bbea5859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c8bbea5859_0_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8bbea5859_0_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g2c8bbea5859_0_24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8bbea5859_0_6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g2c8bbea5859_0_67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8bbea5859_0_7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g2c8bbea5859_0_76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8bbea5859_0_8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5" name="Google Shape;215;g2c8bbea5859_0_87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8bbea5859_0_9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4" name="Google Shape;224;g2c8bbea5859_0_98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8c8b1021a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g2c8c8b1021a_0_0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8c8b1021a_0_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4" name="Google Shape;244;g2c8c8b1021a_0_11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8c8b1021a_0_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4" name="Google Shape;254;g2c8c8b1021a_0_22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8c8b1021a_0_4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3" name="Google Shape;263;g2c8c8b1021a_0_43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8c8b1021a_0_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g2c8c8b1021a_0_33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8c8b1021a_0_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3" name="Google Shape;283;g2c8c8b1021a_0_52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8c8b1021a_0_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2" name="Google Shape;292;g2c8c8b1021a_0_64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8c8b1021a_0_7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3" name="Google Shape;303;g2c8c8b1021a_0_74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8c8b1021a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c8c8b1021a_0_2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8c8b1021a_0_8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8" name="Google Shape;328;g2c8c8b1021a_0_86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8c8b1021a_0_10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9" name="Google Shape;339;g2c8c8b1021a_0_106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8c8b1021a_0_1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g2c8c8b1021a_0_134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8c8b1021a_0_1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4" name="Google Shape;364;g2c8c8b1021a_0_118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8c8b1021a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c8c8b1021a_0_1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8c8b1021a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c8c8b1021a_0_2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8c8b1021a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c8c8b1021a_0_2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8c8b1021a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c8c8b1021a_0_2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91ce5511d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c91ce5511d_0_1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91ce5511d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c91ce5511d_0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91ce5511d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c91ce5511d_0_1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91ce5511d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c91ce5511d_0_1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91ce5511d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c91ce5511d_0_1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91ce5511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c91ce5511d_0_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91ce5511d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c91ce5511d_0_1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5" name="Google Shape;475;p4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91ce5511d_0_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" name="Google Shape;116;g2c91ce5511d_0_15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bf6647617_1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4" name="Google Shape;124;g2dbf6647617_1_0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8bbea5859_0_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g2c8bbea5859_0_19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8bbea5859_0_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" name="Google Shape;139;g2c8bbea5859_0_2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8bbea5859_0_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" name="Google Shape;148;g2c8bbea5859_0_11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350786" y="6492493"/>
            <a:ext cx="7932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628650" y="1825625"/>
            <a:ext cx="7886700" cy="2074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arenR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gif"/><Relationship Id="rId4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hyperlink" Target="https://www.midjourney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4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hyperlink" Target="https://arxiv.org/pdf/2208.11970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rxiv.org/pdf/2208.11970.pdf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pdf/2208.11970.pdf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hyperlink" Target="https://arxiv.org/pdf/2208.11970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rxiv.org/pdf/2208.11970.pdf" TargetMode="External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fabianmosele.com/ai-timeline" TargetMode="External"/><Relationship Id="rId4" Type="http://schemas.openxmlformats.org/officeDocument/2006/relationships/hyperlink" Target="https://www.fast.ai/posts/part2-2022-preview.html" TargetMode="External"/><Relationship Id="rId5" Type="http://schemas.openxmlformats.org/officeDocument/2006/relationships/hyperlink" Target="https://jalammar.github.io/illustrated-stable-diffusion/" TargetMode="External"/><Relationship Id="rId6" Type="http://schemas.openxmlformats.org/officeDocument/2006/relationships/hyperlink" Target="https://arxiv.org/pdf/2208.11970.pdf" TargetMode="External"/><Relationship Id="rId7" Type="http://schemas.openxmlformats.org/officeDocument/2006/relationships/hyperlink" Target="https://huggingface.co/learn/nlp-course/chapter1/1" TargetMode="External"/><Relationship Id="rId8" Type="http://schemas.openxmlformats.org/officeDocument/2006/relationships/hyperlink" Target="https://huggingface.co/blog/watermarking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ai.com/blog/dall-e-now-available-without-waitlist/" TargetMode="External"/><Relationship Id="rId4" Type="http://schemas.openxmlformats.org/officeDocument/2006/relationships/hyperlink" Target="https://openai.com/dall-e-3" TargetMode="External"/><Relationship Id="rId5" Type="http://schemas.openxmlformats.org/officeDocument/2006/relationships/hyperlink" Target="https://beta.dreamstudio.ai" TargetMode="External"/><Relationship Id="rId6" Type="http://schemas.openxmlformats.org/officeDocument/2006/relationships/hyperlink" Target="https://www.charl-e.com/" TargetMode="External"/><Relationship Id="rId7" Type="http://schemas.openxmlformats.org/officeDocument/2006/relationships/hyperlink" Target="https://midjourney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hyperlink" Target="https://openai.com/index/hello-gpt-4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hyperlink" Target="http://dallery.gallery/wp-content/uploads/2022/07/The-DALL%C2%B7E-2-prompt-book-v1.02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9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/>
        </p:nvSpPr>
        <p:spPr>
          <a:xfrm>
            <a:off x="0" y="2396316"/>
            <a:ext cx="9144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Advanced Natural Language Processing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CIT4230002</a:t>
            </a:r>
            <a:endParaRPr b="0" i="0" sz="3600" u="none" cap="none" strike="noStrik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4"/>
          <p:cNvCxnSpPr/>
          <p:nvPr/>
        </p:nvCxnSpPr>
        <p:spPr>
          <a:xfrm>
            <a:off x="-1" y="147280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/>
          <p:nvPr/>
        </p:nvCxnSpPr>
        <p:spPr>
          <a:xfrm flipH="1" rot="10800000">
            <a:off x="0" y="4600522"/>
            <a:ext cx="9143999" cy="9426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350786" y="6492493"/>
            <a:ext cx="7932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400215" y="317902"/>
            <a:ext cx="186621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School of CIT – </a:t>
            </a:r>
            <a:b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Social Computing </a:t>
            </a:r>
            <a:b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Research Group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3894" y="317902"/>
            <a:ext cx="2309891" cy="77862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2807550" y="5270325"/>
            <a:ext cx="362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Prof. Dr. Georg Groh</a:t>
            </a:r>
            <a:endParaRPr b="0" i="0" sz="2800" u="none" cap="none" strike="noStrike">
              <a:solidFill>
                <a:srgbClr val="0064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64BD"/>
                </a:solidFill>
                <a:latin typeface="Calibri"/>
                <a:ea typeface="Calibri"/>
                <a:cs typeface="Calibri"/>
                <a:sym typeface="Calibri"/>
              </a:rPr>
              <a:t>Dr. Daryna Dementieva</a:t>
            </a:r>
            <a:endParaRPr b="0" i="0" sz="2800" u="none" cap="none" strike="noStrike">
              <a:solidFill>
                <a:srgbClr val="0064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50-years old imagination about 2023…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2237525" y="581475"/>
            <a:ext cx="4668951" cy="627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Why do we do text2img?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433000" y="1150900"/>
            <a:ext cx="8076300" cy="4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fun!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help content creators to overcome a “cold start” problem;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help to automate some routine tasks of creators;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Photoshop “on steroids”;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Pushing the horizons of AI🚀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0" y="-64655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448147" y="1653274"/>
            <a:ext cx="843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 into text2img task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evolution of text2img approaches and models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state-of-the-art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Diffusion Mechanism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ImageNet (June, 2009)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41272" y="1229425"/>
            <a:ext cx="90027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333333"/>
                </a:solidFill>
                <a:highlight>
                  <a:srgbClr val="FFFFFF"/>
                </a:highlight>
              </a:rPr>
              <a:t>ImageNet: A large-scale hierarchical image database</a:t>
            </a:r>
            <a:br>
              <a:rPr lang="en-US" sz="1800">
                <a:solidFill>
                  <a:srgbClr val="2E75B5"/>
                </a:solidFill>
              </a:rPr>
            </a:br>
            <a:r>
              <a:rPr lang="en-US" sz="1800">
                <a:solidFill>
                  <a:srgbClr val="2E75B5"/>
                </a:solidFill>
              </a:rPr>
              <a:t>14,197,122 annotated images</a:t>
            </a:r>
            <a:endParaRPr sz="1800">
              <a:solidFill>
                <a:srgbClr val="2E75B5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" y="2247182"/>
            <a:ext cx="9002612" cy="318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Image Classification SOTA (before Transformer era)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4572000" y="396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73575" y="1628050"/>
            <a:ext cx="92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Convolutional Neural Network (CNN)</a:t>
            </a:r>
            <a:endParaRPr sz="1800">
              <a:solidFill>
                <a:srgbClr val="2E75B5"/>
              </a:solidFill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14" y="2541374"/>
            <a:ext cx="6328350" cy="220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178" y="2157150"/>
            <a:ext cx="2675950" cy="25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0" y="65152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A Comprehensive Guide to Convolutional Neural Networks, Sumit Saha</a:t>
            </a:r>
            <a:endParaRPr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AlexNet (September, 2012)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433000" y="1150900"/>
            <a:ext cx="8076300" cy="4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-75" y="1105375"/>
            <a:ext cx="902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The winner of “ImageNet Large Scale Visual Recognition Challenge”</a:t>
            </a:r>
            <a:br>
              <a:rPr lang="en-US" sz="1800">
                <a:solidFill>
                  <a:srgbClr val="2E75B5"/>
                </a:solidFill>
              </a:rPr>
            </a:br>
            <a:r>
              <a:rPr lang="en-US" sz="1600">
                <a:solidFill>
                  <a:srgbClr val="2E75B5"/>
                </a:solidFill>
              </a:rPr>
              <a:t>(84.7% vs 73.8% acc.)</a:t>
            </a:r>
            <a:endParaRPr sz="1600">
              <a:solidFill>
                <a:srgbClr val="2E75B5"/>
              </a:solidFill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59" y="1881258"/>
            <a:ext cx="4754130" cy="3576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5451999" y="1881258"/>
            <a:ext cx="369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Why?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The first indeed </a:t>
            </a:r>
            <a:r>
              <a:rPr i="1" lang="en-US" sz="1800">
                <a:solidFill>
                  <a:srgbClr val="000000"/>
                </a:solidFill>
              </a:rPr>
              <a:t>Deep</a:t>
            </a:r>
            <a:r>
              <a:rPr lang="en-US" sz="1800">
                <a:solidFill>
                  <a:srgbClr val="000000"/>
                </a:solidFill>
              </a:rPr>
              <a:t> CNN;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Data Augmentation;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ReLU activation function;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Dropout;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General Adversarial Network (GAN, June 2014)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30" y="1394275"/>
            <a:ext cx="8593771" cy="377351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0" y="6478732"/>
            <a:ext cx="86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https://sthalles.github.io/intro-to-gans/</a:t>
            </a:r>
            <a:endParaRPr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General Adversarial Network (GAN, June 2014)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https://sthalles.github.io/intro-to-gans/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13" y="1066300"/>
            <a:ext cx="3659313" cy="45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958" y="1086816"/>
            <a:ext cx="3617730" cy="447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GoogleNet (September, 2014)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4419600" y="3657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5162"/>
            <a:ext cx="9144003" cy="2061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8612" y="1323250"/>
            <a:ext cx="899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solved image classification and object detection task </a:t>
            </a:r>
            <a:r>
              <a:rPr lang="en-US" sz="1800" strike="sngStrike">
                <a:solidFill>
                  <a:srgbClr val="2E75B5"/>
                </a:solidFill>
              </a:rPr>
              <a:t>once again</a:t>
            </a:r>
            <a:endParaRPr sz="1800" strike="sngStrike">
              <a:solidFill>
                <a:srgbClr val="2E75B5"/>
              </a:solidFill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540" y="4742190"/>
            <a:ext cx="1609293" cy="91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DeepDream (July, 2015)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0" y="1049511"/>
            <a:ext cx="504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“what patterns do you see in the image, now amplify it.”</a:t>
            </a:r>
            <a:endParaRPr sz="1800">
              <a:solidFill>
                <a:srgbClr val="2E75B5"/>
              </a:solidFill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581" y="896675"/>
            <a:ext cx="3299419" cy="50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88" y="4130316"/>
            <a:ext cx="1821466" cy="104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907455" y="2466514"/>
            <a:ext cx="5614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166B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Lecture 4</a:t>
            </a:r>
            <a:b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Text2Img Generation Models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350786" y="6492493"/>
            <a:ext cx="7932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StyleTransfer (June, 2016)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3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28" y="1590275"/>
            <a:ext cx="8030542" cy="389343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0" y="6460450"/>
            <a:ext cx="89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Gatys L. A., Ecker A. S., Bethge M. Image style transfer using convolutional neural networks</a:t>
            </a:r>
            <a:endParaRPr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StyleTransfer (June, 2016)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34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0" y="6460450"/>
            <a:ext cx="89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Gatys L. A., Ecker A. S., Bethge M. Image style transfer using convolutional neural networks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00" y="789950"/>
            <a:ext cx="7552801" cy="52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BigGAN (September, 2018)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0" y="1180100"/>
            <a:ext cx="881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Brock A., Donahue J., Simonyan K. Large scale GAN training for high fidelity natural image synthesis</a:t>
            </a:r>
            <a:endParaRPr sz="1800">
              <a:solidFill>
                <a:srgbClr val="2E75B5"/>
              </a:solidFill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32" y="2186422"/>
            <a:ext cx="4810315" cy="25099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5229217" y="2131180"/>
            <a:ext cx="3914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Why?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Self-Attention GAN (SAGAN)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simple batch size increasing and model scaling;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HingeLoss;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and other;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217" y="5195797"/>
            <a:ext cx="3308298" cy="82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ThisPersonDoesNotExist (December, 2018/2019)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6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https://thispersondoesnotexist.com/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375" y="628824"/>
            <a:ext cx="4656841" cy="61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DALL·E (January, 2021)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28" y="1296275"/>
            <a:ext cx="3961123" cy="398616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>
            <a:off x="4621343" y="1335031"/>
            <a:ext cx="4522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2 years of development</a:t>
            </a:r>
            <a:br>
              <a:rPr b="1" lang="en-US" sz="1800">
                <a:solidFill>
                  <a:srgbClr val="000000"/>
                </a:solidFill>
              </a:rPr>
            </a:br>
            <a:br>
              <a:rPr b="1" lang="en-US" sz="1800">
                <a:solidFill>
                  <a:srgbClr val="000000"/>
                </a:solidFill>
              </a:rPr>
            </a:br>
            <a:r>
              <a:rPr b="1" lang="en-US" sz="1800">
                <a:solidFill>
                  <a:srgbClr val="000000"/>
                </a:solidFill>
              </a:rPr>
              <a:t>Why?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GPT-3 (#parameters: 12 billion);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400 million text2img pairs;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CLIP;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193" y="4424389"/>
            <a:ext cx="3455027" cy="85804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0" y="6476967"/>
            <a:ext cx="83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https://openai.com/blog/dall-e/</a:t>
            </a:r>
            <a:endParaRPr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DALL·E (January, 2021)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433000" y="1150900"/>
            <a:ext cx="8076300" cy="4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75" y="1372475"/>
            <a:ext cx="3888467" cy="3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4536575" y="1410175"/>
            <a:ext cx="443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2 years of development</a:t>
            </a:r>
            <a:br>
              <a:rPr b="1" lang="en-US" sz="1800">
                <a:solidFill>
                  <a:srgbClr val="000000"/>
                </a:solidFill>
              </a:rPr>
            </a:br>
            <a:br>
              <a:rPr b="1" lang="en-US" sz="1800">
                <a:solidFill>
                  <a:srgbClr val="000000"/>
                </a:solidFill>
              </a:rPr>
            </a:br>
            <a:r>
              <a:rPr b="1" lang="en-US" sz="1800">
                <a:solidFill>
                  <a:srgbClr val="000000"/>
                </a:solidFill>
              </a:rPr>
              <a:t>Why?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GPT-3 (#parameters: 12 billion);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400 million text2img pairs;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CLIP;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4572000" y="2196550"/>
            <a:ext cx="3804600" cy="50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276" y="1957325"/>
            <a:ext cx="423475" cy="3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8324525" y="1603263"/>
            <a:ext cx="5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2018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4536575" y="2814575"/>
            <a:ext cx="15516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83553">
            <a:off x="5848526" y="3124675"/>
            <a:ext cx="423475" cy="3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6287750" y="3181338"/>
            <a:ext cx="5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2021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17" name="Google Shape;317;p38"/>
          <p:cNvSpPr txBox="1"/>
          <p:nvPr/>
        </p:nvSpPr>
        <p:spPr>
          <a:xfrm rot="-1472380">
            <a:off x="6706595" y="4588640"/>
            <a:ext cx="2452307" cy="461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</a:rPr>
              <a:t>NON-OPENSOURCE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https://openai.com/blog/dall-e/</a:t>
            </a:r>
            <a:endParaRPr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/>
          <p:nvPr/>
        </p:nvSpPr>
        <p:spPr>
          <a:xfrm>
            <a:off x="0" y="-64655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448147" y="1653274"/>
            <a:ext cx="843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 into text2img task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evolution of text2img approaches and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The state-of-the-art models</a:t>
            </a:r>
            <a:endParaRPr b="1" sz="2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Diffusion Mechanism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9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MidJourney (March, 2022)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150"/>
            <a:ext cx="4020390" cy="285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251" y="2812690"/>
            <a:ext cx="4813357" cy="299192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5456536" y="1589321"/>
            <a:ext cx="32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https://www.midjourney.com/</a:t>
            </a:r>
            <a:r>
              <a:rPr lang="en-US">
                <a:solidFill>
                  <a:srgbClr val="2E75B5"/>
                </a:solidFill>
              </a:rPr>
              <a:t> 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336" name="Google Shape;336;p40"/>
          <p:cNvSpPr txBox="1"/>
          <p:nvPr/>
        </p:nvSpPr>
        <p:spPr>
          <a:xfrm rot="-1465713">
            <a:off x="6662675" y="4707791"/>
            <a:ext cx="2493966" cy="461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</a:rPr>
              <a:t>NON-OPENSOURCE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DALL·E 2 (April, 2022)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45" y="1181725"/>
            <a:ext cx="4097411" cy="409561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/>
        </p:nvSpPr>
        <p:spPr>
          <a:xfrm>
            <a:off x="4639121" y="1181725"/>
            <a:ext cx="4504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Why?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650 million image-text pairs;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but less parameters: 3.5B;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again CLIP;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Diffusion;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0" y="6498703"/>
            <a:ext cx="82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https://openai.com/dall-e-2/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555" y="4384142"/>
            <a:ext cx="3441444" cy="84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DALL·E 2 (April, 2022)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2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4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45" y="1181725"/>
            <a:ext cx="4097411" cy="409561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/>
        </p:nvSpPr>
        <p:spPr>
          <a:xfrm>
            <a:off x="4639121" y="1181725"/>
            <a:ext cx="4504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Why?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650 million image-text pairs;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but less parameters: 3.5B;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again CLIP;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Diffusion;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6498703"/>
            <a:ext cx="82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https://openai.com/dall-e-2/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358" name="Google Shape;358;p42"/>
          <p:cNvSpPr txBox="1"/>
          <p:nvPr/>
        </p:nvSpPr>
        <p:spPr>
          <a:xfrm rot="-1472380">
            <a:off x="6706595" y="4512440"/>
            <a:ext cx="2452307" cy="461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</a:rPr>
              <a:t>NON-OPENSOURCE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4791563" y="2584050"/>
            <a:ext cx="1551600" cy="40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83553">
            <a:off x="6103513" y="2894150"/>
            <a:ext cx="423475" cy="3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/>
        </p:nvSpPr>
        <p:spPr>
          <a:xfrm>
            <a:off x="6542738" y="2950825"/>
            <a:ext cx="224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2015</a:t>
            </a:r>
            <a:br>
              <a:rPr b="1" lang="en-US">
                <a:solidFill>
                  <a:srgbClr val="FF0000"/>
                </a:solidFill>
              </a:rPr>
            </a:br>
            <a:r>
              <a:rPr lang="en-US" sz="1200">
                <a:solidFill>
                  <a:srgbClr val="FF0000"/>
                </a:solidFill>
              </a:rPr>
              <a:t>from non-equilibrium thermodynamics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0" y="-64655"/>
            <a:ext cx="9144000" cy="57606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Outline of the whole text2img </a:t>
            </a: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448147" y="1653274"/>
            <a:ext cx="8431354" cy="4839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 into text2img task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evolution of text2img approaches and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-of-the-art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mathematical background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Diffusion Mechanism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Further Questions: Ethics and Research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350786" y="6492493"/>
            <a:ext cx="7932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Imagen (May, 2022)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3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43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775" y="5223476"/>
            <a:ext cx="1555651" cy="87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https://imagen.research.google/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00" y="1562575"/>
            <a:ext cx="3733476" cy="373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/>
        </p:nvSpPr>
        <p:spPr>
          <a:xfrm>
            <a:off x="4572000" y="1410325"/>
            <a:ext cx="443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Why?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also CLIP;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also Diffusion;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(and even DALLE-2 samples);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language model: T5;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73" name="Google Shape;373;p43"/>
          <p:cNvSpPr txBox="1"/>
          <p:nvPr/>
        </p:nvSpPr>
        <p:spPr>
          <a:xfrm rot="-1472380">
            <a:off x="6706595" y="4741040"/>
            <a:ext cx="2452307" cy="461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</a:rPr>
              <a:t>NON-OPENSOURCE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StableDiffusion (July, 2022)</a:t>
            </a:r>
            <a:endParaRPr/>
          </a:p>
        </p:txBody>
      </p:sp>
      <p:sp>
        <p:nvSpPr>
          <p:cNvPr id="379" name="Google Shape;379;p44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279175"/>
            <a:ext cx="4038125" cy="40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950" y="5015993"/>
            <a:ext cx="2805402" cy="9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 txBox="1"/>
          <p:nvPr/>
        </p:nvSpPr>
        <p:spPr>
          <a:xfrm>
            <a:off x="0" y="6439050"/>
            <a:ext cx="8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https://stability.ai/</a:t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383" name="Google Shape;383;p44"/>
          <p:cNvSpPr txBox="1"/>
          <p:nvPr/>
        </p:nvSpPr>
        <p:spPr>
          <a:xfrm rot="-1472380">
            <a:off x="6858995" y="4461090"/>
            <a:ext cx="2452307" cy="461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AB833"/>
                </a:solidFill>
              </a:rPr>
              <a:t>OPENSOURCE</a:t>
            </a:r>
            <a:endParaRPr b="1" sz="1800">
              <a:solidFill>
                <a:srgbClr val="8AB833"/>
              </a:solidFill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4442125" y="1257925"/>
            <a:ext cx="4701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Why?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also Diffusion;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but, </a:t>
            </a:r>
            <a:r>
              <a:rPr b="1" lang="en-US" sz="1800">
                <a:solidFill>
                  <a:srgbClr val="000000"/>
                </a:solidFill>
              </a:rPr>
              <a:t>latent </a:t>
            </a:r>
            <a:r>
              <a:rPr lang="en-US" sz="1800">
                <a:solidFill>
                  <a:srgbClr val="000000"/>
                </a:solidFill>
              </a:rPr>
              <a:t>(created by CompVis, LMU, </a:t>
            </a:r>
            <a:r>
              <a:rPr b="1" lang="en-US" sz="1800">
                <a:solidFill>
                  <a:srgbClr val="FF0000"/>
                </a:solidFill>
              </a:rPr>
              <a:t>December, 2021</a:t>
            </a:r>
            <a:r>
              <a:rPr lang="en-US" sz="1800">
                <a:solidFill>
                  <a:srgbClr val="000000"/>
                </a:solidFill>
              </a:rPr>
              <a:t>);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LAION-5B data (open, 5b pairs);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Make-A-Video (September, 2022)</a:t>
            </a:r>
            <a:endParaRPr/>
          </a:p>
        </p:txBody>
      </p:sp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45"/>
          <p:cNvSpPr txBox="1"/>
          <p:nvPr/>
        </p:nvSpPr>
        <p:spPr>
          <a:xfrm>
            <a:off x="0" y="6477337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https://makeavideo.studio/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392" name="Google Shape;3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957" y="1220625"/>
            <a:ext cx="4181843" cy="419603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5"/>
          <p:cNvSpPr txBox="1"/>
          <p:nvPr/>
        </p:nvSpPr>
        <p:spPr>
          <a:xfrm>
            <a:off x="251461" y="2872723"/>
            <a:ext cx="418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“A video of a teddy bear painting a portrait”</a:t>
            </a:r>
            <a:endParaRPr sz="1800"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Dreamix (2 February, 2023)</a:t>
            </a:r>
            <a:endParaRPr/>
          </a:p>
        </p:txBody>
      </p:sp>
      <p:sp>
        <p:nvSpPr>
          <p:cNvPr id="399" name="Google Shape;399;p46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46"/>
          <p:cNvSpPr txBox="1"/>
          <p:nvPr/>
        </p:nvSpPr>
        <p:spPr>
          <a:xfrm>
            <a:off x="0" y="6448632"/>
            <a:ext cx="90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https://dreamix-video-editing.github.io/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70" y="1313612"/>
            <a:ext cx="7782058" cy="423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Sora (February, 2024)</a:t>
            </a:r>
            <a:endParaRPr/>
          </a:p>
        </p:txBody>
      </p:sp>
      <p:sp>
        <p:nvSpPr>
          <p:cNvPr id="407" name="Google Shape;407;p47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47"/>
          <p:cNvSpPr txBox="1"/>
          <p:nvPr/>
        </p:nvSpPr>
        <p:spPr>
          <a:xfrm>
            <a:off x="0" y="6448632"/>
            <a:ext cx="90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75B5"/>
                </a:solidFill>
              </a:rPr>
              <a:t>https://openai.com/sora</a:t>
            </a:r>
            <a:endParaRPr>
              <a:solidFill>
                <a:srgbClr val="2E75B5"/>
              </a:solidFill>
            </a:endParaRPr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013" y="6254900"/>
            <a:ext cx="234158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900" y="2079650"/>
            <a:ext cx="7428195" cy="41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7"/>
          <p:cNvSpPr txBox="1"/>
          <p:nvPr/>
        </p:nvSpPr>
        <p:spPr>
          <a:xfrm>
            <a:off x="340114" y="539275"/>
            <a:ext cx="8433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</a:rPr>
              <a:t>“A stylish woman walks down a Tokyo street filled with warm glowing neon and animated city signage. She wears a black leather jacket, a long red dress, and black boots, and carries a black purse. She wears sunglasses and red lipstick. She walks confidently and casually. The street is damp and reflective, creating a mirror effect of the colorful lights. Many pedestrians walk about.”</a:t>
            </a:r>
            <a:endParaRPr sz="1800"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/>
          <p:nvPr/>
        </p:nvSpPr>
        <p:spPr>
          <a:xfrm>
            <a:off x="0" y="-64655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Outline of the first lecture</a:t>
            </a:r>
            <a:endParaRPr/>
          </a:p>
        </p:txBody>
      </p:sp>
      <p:sp>
        <p:nvSpPr>
          <p:cNvPr id="417" name="Google Shape;417;p48"/>
          <p:cNvSpPr txBox="1"/>
          <p:nvPr/>
        </p:nvSpPr>
        <p:spPr>
          <a:xfrm>
            <a:off x="448147" y="1653274"/>
            <a:ext cx="843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Intro into text2img task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evolution of text2img approaches and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state-of-the-art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mathematical background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8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Evidence Lower Bound (ELBO)</a:t>
            </a:r>
            <a:endParaRPr/>
          </a:p>
        </p:txBody>
      </p:sp>
      <p:sp>
        <p:nvSpPr>
          <p:cNvPr id="424" name="Google Shape;424;p49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5" name="Google Shape;4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1462088"/>
            <a:ext cx="795337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9"/>
          <p:cNvSpPr txBox="1"/>
          <p:nvPr/>
        </p:nvSpPr>
        <p:spPr>
          <a:xfrm>
            <a:off x="0" y="6448632"/>
            <a:ext cx="90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Understanding Diffusion Models: A Unified Perspective</a:t>
            </a:r>
            <a:endParaRPr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Variational</a:t>
            </a: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Autoencoder (VAE)</a:t>
            </a:r>
            <a:endParaRPr/>
          </a:p>
        </p:txBody>
      </p:sp>
      <p:sp>
        <p:nvSpPr>
          <p:cNvPr id="432" name="Google Shape;432;p50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50"/>
          <p:cNvSpPr txBox="1"/>
          <p:nvPr/>
        </p:nvSpPr>
        <p:spPr>
          <a:xfrm>
            <a:off x="0" y="6448632"/>
            <a:ext cx="90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Understanding Diffusion Models: A Unified Perspective</a:t>
            </a:r>
            <a:endParaRPr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700" y="1184600"/>
            <a:ext cx="2831400" cy="26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0" y="4273625"/>
            <a:ext cx="9094799" cy="189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Variational Autoencoder (VAE)</a:t>
            </a:r>
            <a:endParaRPr/>
          </a:p>
        </p:txBody>
      </p:sp>
      <p:sp>
        <p:nvSpPr>
          <p:cNvPr id="441" name="Google Shape;441;p51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p51"/>
          <p:cNvSpPr txBox="1"/>
          <p:nvPr/>
        </p:nvSpPr>
        <p:spPr>
          <a:xfrm>
            <a:off x="0" y="6448632"/>
            <a:ext cx="90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Understanding Diffusion Models: A Unified Perspective</a:t>
            </a:r>
            <a:endParaRPr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0" y="692225"/>
            <a:ext cx="9094799" cy="1896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777" y="2839500"/>
            <a:ext cx="2614450" cy="6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40500"/>
            <a:ext cx="8839198" cy="77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5812" y="4565400"/>
            <a:ext cx="3112375" cy="48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8350" y="5486700"/>
            <a:ext cx="50673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Hierarchical VAE</a:t>
            </a:r>
            <a:endParaRPr/>
          </a:p>
        </p:txBody>
      </p:sp>
      <p:sp>
        <p:nvSpPr>
          <p:cNvPr id="453" name="Google Shape;453;p52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299" y="738250"/>
            <a:ext cx="6707400" cy="29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95000"/>
            <a:ext cx="8839200" cy="98526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2"/>
          <p:cNvSpPr txBox="1"/>
          <p:nvPr/>
        </p:nvSpPr>
        <p:spPr>
          <a:xfrm>
            <a:off x="0" y="6448632"/>
            <a:ext cx="90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Understanding Diffusion Models: A Unified Perspective</a:t>
            </a:r>
            <a:endParaRPr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-64655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Outline of the first lecture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448147" y="1653274"/>
            <a:ext cx="84315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 into text2img task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evolution of text2img approaches and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state-of-the-art models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mathematical background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3"/>
          <p:cNvSpPr/>
          <p:nvPr/>
        </p:nvSpPr>
        <p:spPr>
          <a:xfrm>
            <a:off x="0" y="0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Variational Diffusion Models</a:t>
            </a:r>
            <a:endParaRPr/>
          </a:p>
        </p:txBody>
      </p:sp>
      <p:sp>
        <p:nvSpPr>
          <p:cNvPr id="462" name="Google Shape;462;p53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53"/>
          <p:cNvSpPr txBox="1"/>
          <p:nvPr/>
        </p:nvSpPr>
        <p:spPr>
          <a:xfrm>
            <a:off x="0" y="6448632"/>
            <a:ext cx="90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Understanding Diffusion Models: A Unified Perspective</a:t>
            </a:r>
            <a:endParaRPr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63975"/>
            <a:ext cx="8839200" cy="353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/>
        </p:nvSpPr>
        <p:spPr>
          <a:xfrm>
            <a:off x="182324" y="981650"/>
            <a:ext cx="83883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AI Timeline Visualization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Fast.AI Course “From Deep Learning Foundations to Stable Diffusion”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The Illustrated Stable Diffusion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Understanding Diffusion Models: A Unified Perspective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HuggingFace Tutorials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arabicParenBoth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AI Watermarking 101: Tools and Techniques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4"/>
          <p:cNvSpPr txBox="1"/>
          <p:nvPr>
            <p:ph idx="12" type="sldNum"/>
          </p:nvPr>
        </p:nvSpPr>
        <p:spPr>
          <a:xfrm>
            <a:off x="8350786" y="6492493"/>
            <a:ext cx="7932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1" name="Google Shape;471;p54"/>
          <p:cNvCxnSpPr/>
          <p:nvPr/>
        </p:nvCxnSpPr>
        <p:spPr>
          <a:xfrm>
            <a:off x="0" y="19224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54"/>
          <p:cNvSpPr/>
          <p:nvPr/>
        </p:nvSpPr>
        <p:spPr>
          <a:xfrm>
            <a:off x="0" y="0"/>
            <a:ext cx="9144000" cy="57606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Bibliography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/>
          <p:nvPr/>
        </p:nvSpPr>
        <p:spPr>
          <a:xfrm>
            <a:off x="1764900" y="2514641"/>
            <a:ext cx="561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See you </a:t>
            </a:r>
            <a: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next time</a:t>
            </a:r>
            <a:r>
              <a:rPr b="0" i="0" lang="en-US" sz="3600" u="none" cap="none" strike="noStrike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3600" u="none" cap="none" strike="noStrike">
              <a:solidFill>
                <a:srgbClr val="2166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5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5479"/>
            <a:ext cx="9144000" cy="861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Currently Available Text2Img Demos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(at least, about what we are aware of)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33000" y="1150900"/>
            <a:ext cx="8076300" cy="4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OpenAI DALLE·2: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rgbClr val="2E75B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https://openai.com/blog/dall-e-now-available-without-waitlist/</a:t>
            </a:r>
            <a:br>
              <a:rPr lang="en-US" sz="2000">
                <a:solidFill>
                  <a:srgbClr val="2E75B5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and DALLE·3 with ChatGPT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rgbClr val="0070C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https://openai.com/dall-e-3</a:t>
            </a:r>
            <a:r>
              <a:rPr lang="en-US" sz="2000">
                <a:solidFill>
                  <a:srgbClr val="0070C0"/>
                </a:solidFill>
              </a:rPr>
              <a:t> </a:t>
            </a:r>
            <a:br>
              <a:rPr lang="en-US" sz="2000">
                <a:solidFill>
                  <a:srgbClr val="2E75B5"/>
                </a:solidFill>
              </a:rPr>
            </a:br>
            <a:endParaRPr sz="2000">
              <a:solidFill>
                <a:srgbClr val="2E75B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AutoNum type="arabicPeriod"/>
            </a:pPr>
            <a:r>
              <a:rPr lang="en-US" sz="2000">
                <a:solidFill>
                  <a:srgbClr val="333333"/>
                </a:solidFill>
              </a:rPr>
              <a:t>StableDiffusion:</a:t>
            </a:r>
            <a:br>
              <a:rPr lang="en-US" sz="2000">
                <a:solidFill>
                  <a:srgbClr val="333333"/>
                </a:solidFill>
              </a:rPr>
            </a:br>
            <a:r>
              <a:rPr lang="en-US" sz="2000">
                <a:solidFill>
                  <a:srgbClr val="2E75B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https://beta.dreamstudio.ai</a:t>
            </a:r>
            <a:r>
              <a:rPr lang="en-US" sz="2000">
                <a:solidFill>
                  <a:srgbClr val="333333"/>
                </a:solidFill>
              </a:rPr>
              <a:t> </a:t>
            </a:r>
            <a:br>
              <a:rPr lang="en-US" sz="2000">
                <a:solidFill>
                  <a:srgbClr val="333333"/>
                </a:solidFill>
              </a:rPr>
            </a:br>
            <a:r>
              <a:rPr lang="en-US" sz="2000">
                <a:solidFill>
                  <a:srgbClr val="333333"/>
                </a:solidFill>
              </a:rPr>
              <a:t>run on MAC: </a:t>
            </a:r>
            <a:r>
              <a:rPr lang="en-US" sz="2000">
                <a:solidFill>
                  <a:srgbClr val="2E75B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https://www.charl-e.com/</a:t>
            </a:r>
            <a:r>
              <a:rPr lang="en-US" sz="2000">
                <a:solidFill>
                  <a:srgbClr val="2E75B5"/>
                </a:solidFill>
              </a:rPr>
              <a:t> </a:t>
            </a:r>
            <a:br>
              <a:rPr lang="en-US" sz="2000">
                <a:solidFill>
                  <a:srgbClr val="333333"/>
                </a:solidFill>
              </a:rPr>
            </a:br>
            <a:endParaRPr sz="2000">
              <a:solidFill>
                <a:srgbClr val="33333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AutoNum type="arabicPeriod"/>
            </a:pPr>
            <a:r>
              <a:rPr lang="en-US" sz="2000">
                <a:solidFill>
                  <a:srgbClr val="333333"/>
                </a:solidFill>
              </a:rPr>
              <a:t>MidJourney:</a:t>
            </a:r>
            <a:br>
              <a:rPr lang="en-US" sz="2000">
                <a:solidFill>
                  <a:srgbClr val="333333"/>
                </a:solidFill>
              </a:rPr>
            </a:br>
            <a:r>
              <a:rPr lang="en-US" sz="2000">
                <a:solidFill>
                  <a:srgbClr val="2E75B5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https://midjourney.com/</a:t>
            </a:r>
            <a:r>
              <a:rPr lang="en-US" sz="2000">
                <a:solidFill>
                  <a:srgbClr val="333333"/>
                </a:solidFill>
              </a:rPr>
              <a:t> </a:t>
            </a:r>
            <a:endParaRPr sz="2000">
              <a:solidFill>
                <a:srgbClr val="333333"/>
              </a:solidFill>
            </a:endParaRPr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0" y="5479"/>
            <a:ext cx="9144000" cy="8616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Currently Available Text2Img Demos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(at least, about what we are aware of)</a:t>
            </a:r>
            <a:endParaRPr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1890550"/>
            <a:ext cx="615315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0" y="6515250"/>
            <a:ext cx="816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https://openai.com/index/hello-gpt-4o</a:t>
            </a:r>
            <a:r>
              <a:rPr lang="en-US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1764900" y="2514641"/>
            <a:ext cx="5614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166B1"/>
                </a:solidFill>
                <a:latin typeface="Calibri"/>
                <a:ea typeface="Calibri"/>
                <a:cs typeface="Calibri"/>
                <a:sym typeface="Calibri"/>
              </a:rPr>
              <a:t>Be prepared for many images and videos!</a:t>
            </a:r>
            <a:endParaRPr b="0" i="0" sz="3600" u="none" cap="none" strike="noStrike">
              <a:solidFill>
                <a:srgbClr val="2166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Big Hype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1950"/>
            <a:ext cx="9168124" cy="468119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0" y="6515250"/>
            <a:ext cx="816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64B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http://dallery.gallery/wp-content/uploads/2022/07/The-DALL%C2%B7E-2-prompt-book-v1.02.pdf</a:t>
            </a:r>
            <a:r>
              <a:rPr lang="en-US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0" y="5467"/>
            <a:ext cx="9144000" cy="576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Big Hype</a:t>
            </a:r>
            <a:endParaRPr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33000" y="1150900"/>
            <a:ext cx="8076300" cy="4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350786" y="6492493"/>
            <a:ext cx="79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50" y="1396837"/>
            <a:ext cx="3389952" cy="83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475" y="2108487"/>
            <a:ext cx="958050" cy="9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076" y="2961987"/>
            <a:ext cx="4215800" cy="13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700" y="3961212"/>
            <a:ext cx="958050" cy="9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6">
            <a:alphaModFix/>
          </a:blip>
          <a:srcRect b="30769" l="19063" r="20666" t="50779"/>
          <a:stretch/>
        </p:blipFill>
        <p:spPr>
          <a:xfrm>
            <a:off x="756012" y="4554604"/>
            <a:ext cx="2961426" cy="90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